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37"/>
  </p:notesMasterIdLst>
  <p:sldIdLst>
    <p:sldId id="256" r:id="rId3"/>
    <p:sldId id="269" r:id="rId4"/>
    <p:sldId id="260" r:id="rId5"/>
    <p:sldId id="257" r:id="rId6"/>
    <p:sldId id="258" r:id="rId7"/>
    <p:sldId id="259" r:id="rId8"/>
    <p:sldId id="261" r:id="rId9"/>
    <p:sldId id="262" r:id="rId10"/>
    <p:sldId id="270" r:id="rId11"/>
    <p:sldId id="271" r:id="rId12"/>
    <p:sldId id="272" r:id="rId13"/>
    <p:sldId id="281" r:id="rId14"/>
    <p:sldId id="273" r:id="rId15"/>
    <p:sldId id="274" r:id="rId16"/>
    <p:sldId id="275" r:id="rId17"/>
    <p:sldId id="276" r:id="rId18"/>
    <p:sldId id="266" r:id="rId19"/>
    <p:sldId id="277" r:id="rId20"/>
    <p:sldId id="278" r:id="rId21"/>
    <p:sldId id="279" r:id="rId22"/>
    <p:sldId id="280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14A5E-E3E8-4F91-9934-A006F0B384A2}" type="datetimeFigureOut">
              <a:rPr lang="en-SG" smtClean="0"/>
              <a:t>15/2/2015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72471-2124-4F17-A6FF-283B0C81715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139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 smtClean="0"/>
              <a:t>Slinky demo is to show difference between transverse</a:t>
            </a:r>
            <a:r>
              <a:rPr lang="en-SG" baseline="0" dirty="0" smtClean="0"/>
              <a:t> and longitudinal waves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C3F5E-F984-412C-9C4F-F73701AF2FF5}" type="slidenum">
              <a:rPr lang="en-SG" smtClean="0">
                <a:solidFill>
                  <a:prstClr val="black"/>
                </a:solidFill>
              </a:rPr>
              <a:pPr/>
              <a:t>24</a:t>
            </a:fld>
            <a:endParaRPr lang="en-S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21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/>
              <a:t>15/2/2015</a:t>
            </a:fld>
            <a:endParaRPr lang="en-SG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/>
              <a:t>‹#›</a:t>
            </a:fld>
            <a:endParaRPr lang="en-S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/>
              <a:t>15/2/2015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/>
              <a:t>15/2/2015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/>
              <a:t>‹#›</a:t>
            </a:fld>
            <a:endParaRPr lang="en-S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/>
              <a:t>15/2/2015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/>
              <a:t>15/2/2015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/>
              <a:t>15/2/2015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/>
              <a:t>15/2/2015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/>
              <a:t>15/2/2015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/>
              <a:t>15/2/2015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04DEDF8-471D-4C58-AE56-DE71EAA163B1}" type="slidenum">
              <a:rPr lang="en-SG" smtClean="0"/>
              <a:t>‹#›</a:t>
            </a:fld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/>
              <a:t>15/2/2015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/>
              <a:t>15/2/2015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>
                <a:solidFill>
                  <a:srgbClr val="ACCBF9">
                    <a:shade val="90000"/>
                  </a:srgbClr>
                </a:solidFill>
              </a:rPr>
              <a:pPr/>
              <a:t>15/2/2015</a:t>
            </a:fld>
            <a:endParaRPr lang="en-SG">
              <a:solidFill>
                <a:srgbClr val="ACCB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srgbClr val="ACCB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>
                <a:solidFill>
                  <a:srgbClr val="ACCBF9">
                    <a:shade val="90000"/>
                  </a:srgbClr>
                </a:solidFill>
              </a:rPr>
              <a:pPr/>
              <a:t>‹#›</a:t>
            </a:fld>
            <a:endParaRPr lang="en-SG">
              <a:solidFill>
                <a:srgbClr val="ACCB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561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15/2/2015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‹#›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414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>
                <a:solidFill>
                  <a:srgbClr val="ACCBF9">
                    <a:shade val="90000"/>
                  </a:srgbClr>
                </a:solidFill>
              </a:rPr>
              <a:pPr/>
              <a:t>15/2/2015</a:t>
            </a:fld>
            <a:endParaRPr lang="en-SG">
              <a:solidFill>
                <a:srgbClr val="ACCB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srgbClr val="ACCB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>
                <a:solidFill>
                  <a:srgbClr val="ACCBF9">
                    <a:shade val="90000"/>
                  </a:srgbClr>
                </a:solidFill>
              </a:rPr>
              <a:pPr/>
              <a:t>‹#›</a:t>
            </a:fld>
            <a:endParaRPr lang="en-SG">
              <a:solidFill>
                <a:srgbClr val="ACCB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0010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15/2/2015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‹#›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539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15/2/2015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‹#›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905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15/2/2015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‹#›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228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15/2/2015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‹#›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218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15/2/2015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‹#›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2139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15/2/2015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04DEDF8-471D-4C58-AE56-DE71EAA163B1}" type="slidenum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‹#›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671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15/2/2015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‹#›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1661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44D1-24DD-405D-8163-77E1AB6E3292}" type="datetimeFigureOut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15/2/2015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DEDF8-471D-4C58-AE56-DE71EAA163B1}" type="slidenum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‹#›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14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5344D1-24DD-405D-8163-77E1AB6E3292}" type="datetimeFigureOut">
              <a:rPr lang="en-SG" smtClean="0"/>
              <a:t>15/2/2015</a:t>
            </a:fld>
            <a:endParaRPr lang="en-SG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4DEDF8-471D-4C58-AE56-DE71EAA163B1}" type="slidenum">
              <a:rPr lang="en-SG" smtClean="0"/>
              <a:t>‹#›</a:t>
            </a:fld>
            <a:endParaRPr lang="en-SG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5344D1-24DD-405D-8163-77E1AB6E3292}" type="datetimeFigureOut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15/2/2015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4DEDF8-471D-4C58-AE56-DE71EAA163B1}" type="slidenum">
              <a:rPr lang="en-SG" smtClean="0">
                <a:solidFill>
                  <a:srgbClr val="242852">
                    <a:shade val="90000"/>
                  </a:srgbClr>
                </a:solidFill>
              </a:rPr>
              <a:pPr/>
              <a:t>‹#›</a:t>
            </a:fld>
            <a:endParaRPr lang="en-SG">
              <a:solidFill>
                <a:srgbClr val="242852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5303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vB8tLNxahTM" TargetMode="External"/><Relationship Id="rId2" Type="http://schemas.openxmlformats.org/officeDocument/2006/relationships/hyperlink" Target="http://www.youtube.com/watch?v=OGyRe_SGnck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youtube.com/watch?v=swqq7Md5lDA" TargetMode="External"/><Relationship Id="rId4" Type="http://schemas.openxmlformats.org/officeDocument/2006/relationships/hyperlink" Target="http://www.youtube.com/watch?v=7tLpuEusbQk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JXaVmUvwxww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T0AEtX-uPLA" TargetMode="External"/><Relationship Id="rId2" Type="http://schemas.openxmlformats.org/officeDocument/2006/relationships/hyperlink" Target="http://www.youtube.com/watch?v=zaHLwla2WiI" TargetMode="Externa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371600"/>
            <a:ext cx="8496944" cy="1828800"/>
          </a:xfrm>
        </p:spPr>
        <p:txBody>
          <a:bodyPr/>
          <a:lstStyle/>
          <a:p>
            <a:r>
              <a:rPr lang="en-SG" dirty="0" smtClean="0"/>
              <a:t>Properties of Waves (Part 1)</a:t>
            </a:r>
            <a:endParaRPr lang="en-S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SG" dirty="0" smtClean="0"/>
              <a:t>MC Textbook </a:t>
            </a:r>
            <a:r>
              <a:rPr lang="en-SG" dirty="0" err="1" smtClean="0"/>
              <a:t>Chp</a:t>
            </a:r>
            <a:r>
              <a:rPr lang="en-SG" dirty="0" smtClean="0"/>
              <a:t> 13, </a:t>
            </a:r>
            <a:r>
              <a:rPr lang="en-SG" dirty="0" err="1" smtClean="0"/>
              <a:t>pg</a:t>
            </a:r>
            <a:r>
              <a:rPr lang="en-SG" dirty="0" smtClean="0"/>
              <a:t> 255-272</a:t>
            </a:r>
          </a:p>
          <a:p>
            <a:r>
              <a:rPr lang="en-SG" dirty="0" smtClean="0"/>
              <a:t>GLM </a:t>
            </a:r>
            <a:r>
              <a:rPr lang="en-SG" dirty="0" err="1" smtClean="0"/>
              <a:t>Chp</a:t>
            </a:r>
            <a:r>
              <a:rPr lang="en-SG" dirty="0" smtClean="0"/>
              <a:t> 12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3414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Contents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Introduction to Waves</a:t>
            </a:r>
          </a:p>
          <a:p>
            <a:r>
              <a:rPr lang="en-SG" dirty="0" smtClean="0"/>
              <a:t>Transverse Waves</a:t>
            </a:r>
          </a:p>
          <a:p>
            <a:r>
              <a:rPr lang="en-SG" dirty="0" smtClean="0"/>
              <a:t>Equation for Wave Speed</a:t>
            </a:r>
          </a:p>
          <a:p>
            <a:r>
              <a:rPr lang="en-SG" dirty="0" smtClean="0"/>
              <a:t>Predicting Direction of Particle Movement</a:t>
            </a:r>
          </a:p>
          <a:p>
            <a:r>
              <a:rPr lang="en-SG" dirty="0" err="1" smtClean="0"/>
              <a:t>Wavefronts</a:t>
            </a:r>
            <a:endParaRPr lang="en-SG" dirty="0" smtClean="0"/>
          </a:p>
        </p:txBody>
      </p:sp>
    </p:spTree>
    <p:extLst>
      <p:ext uri="{BB962C8B-B14F-4D97-AF65-F5344CB8AC3E}">
        <p14:creationId xmlns:p14="http://schemas.microsoft.com/office/powerpoint/2010/main" val="312286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What is a Wave?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A wave is easy to see and to understand, but much harder to explain or to describe</a:t>
            </a:r>
          </a:p>
          <a:p>
            <a:r>
              <a:rPr lang="en-SG" dirty="0" smtClean="0"/>
              <a:t>Waves have something to do with the </a:t>
            </a:r>
            <a:r>
              <a:rPr lang="en-SG" u="sng" dirty="0" smtClean="0">
                <a:solidFill>
                  <a:srgbClr val="FF0000"/>
                </a:solidFill>
              </a:rPr>
              <a:t>transfer of energy </a:t>
            </a:r>
          </a:p>
          <a:p>
            <a:r>
              <a:rPr lang="en-SG" dirty="0" smtClean="0"/>
              <a:t>Waves also have something to do with </a:t>
            </a:r>
            <a:r>
              <a:rPr lang="en-SG" u="sng" dirty="0" smtClean="0">
                <a:solidFill>
                  <a:srgbClr val="FF0000"/>
                </a:solidFill>
              </a:rPr>
              <a:t>vibrations</a:t>
            </a:r>
          </a:p>
          <a:p>
            <a:r>
              <a:rPr lang="en-SG" dirty="0" smtClean="0"/>
              <a:t>At your level, all waves are </a:t>
            </a:r>
            <a:r>
              <a:rPr lang="en-SG" u="sng" dirty="0" smtClean="0">
                <a:solidFill>
                  <a:srgbClr val="FF0000"/>
                </a:solidFill>
              </a:rPr>
              <a:t>periodic</a:t>
            </a:r>
            <a:r>
              <a:rPr lang="en-SG" dirty="0" smtClean="0"/>
              <a:t>, i.e. the vibrations are continuous and regular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86119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err="1" smtClean="0"/>
              <a:t>Kallang</a:t>
            </a:r>
            <a:r>
              <a:rPr lang="en-SG" dirty="0" smtClean="0"/>
              <a:t> Wave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What happens when people in the national stadium is doing a </a:t>
            </a:r>
            <a:r>
              <a:rPr lang="en-SG" dirty="0" err="1" smtClean="0"/>
              <a:t>Kallang</a:t>
            </a:r>
            <a:r>
              <a:rPr lang="en-SG" dirty="0" smtClean="0"/>
              <a:t> Wave?</a:t>
            </a:r>
          </a:p>
          <a:p>
            <a:endParaRPr lang="en-SG" dirty="0" smtClean="0"/>
          </a:p>
          <a:p>
            <a:endParaRPr lang="en-SG" dirty="0"/>
          </a:p>
          <a:p>
            <a:endParaRPr lang="en-SG" dirty="0" smtClean="0"/>
          </a:p>
          <a:p>
            <a:endParaRPr lang="en-SG" dirty="0"/>
          </a:p>
          <a:p>
            <a:r>
              <a:rPr lang="en-SG" dirty="0" smtClean="0"/>
              <a:t>Observe: </a:t>
            </a:r>
          </a:p>
          <a:p>
            <a:pPr lvl="1"/>
            <a:r>
              <a:rPr lang="en-SG" dirty="0" smtClean="0"/>
              <a:t>what direction is the wave travelling?</a:t>
            </a:r>
          </a:p>
          <a:p>
            <a:pPr lvl="1"/>
            <a:r>
              <a:rPr lang="en-SG" dirty="0" smtClean="0"/>
              <a:t>what direction is each person moving?</a:t>
            </a:r>
          </a:p>
          <a:p>
            <a:endParaRPr lang="en-S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94" y="2924944"/>
            <a:ext cx="7299269" cy="163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66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Wave Motion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SG" dirty="0" smtClean="0"/>
              <a:t>You have noticed that in wave travels from left to right. </a:t>
            </a:r>
          </a:p>
          <a:p>
            <a:r>
              <a:rPr lang="en-SG" dirty="0" smtClean="0"/>
              <a:t>This is called the </a:t>
            </a:r>
            <a:r>
              <a:rPr lang="en-SG" u="sng" dirty="0" smtClean="0">
                <a:solidFill>
                  <a:srgbClr val="FF0000"/>
                </a:solidFill>
              </a:rPr>
              <a:t>direction of propagation</a:t>
            </a:r>
            <a:r>
              <a:rPr lang="en-SG" dirty="0" smtClean="0"/>
              <a:t>. </a:t>
            </a:r>
          </a:p>
          <a:p>
            <a:r>
              <a:rPr lang="en-SG" dirty="0" smtClean="0"/>
              <a:t>The direction of propagation is also the </a:t>
            </a:r>
            <a:r>
              <a:rPr lang="en-SG" u="sng" dirty="0" smtClean="0">
                <a:solidFill>
                  <a:srgbClr val="FF0000"/>
                </a:solidFill>
              </a:rPr>
              <a:t>direction of transfer of energy</a:t>
            </a:r>
          </a:p>
          <a:p>
            <a:r>
              <a:rPr lang="en-SG" dirty="0" smtClean="0"/>
              <a:t>You have noticed that the individual humans move up and down.</a:t>
            </a:r>
          </a:p>
          <a:p>
            <a:r>
              <a:rPr lang="en-SG" dirty="0" smtClean="0"/>
              <a:t>This is called the direction of </a:t>
            </a:r>
            <a:r>
              <a:rPr lang="en-SG" u="sng" dirty="0" smtClean="0">
                <a:solidFill>
                  <a:srgbClr val="FF0000"/>
                </a:solidFill>
              </a:rPr>
              <a:t>displacement</a:t>
            </a:r>
          </a:p>
          <a:p>
            <a:r>
              <a:rPr lang="en-SG" dirty="0" smtClean="0"/>
              <a:t>Even though the wave moves from left to right, the humans do not.</a:t>
            </a:r>
          </a:p>
        </p:txBody>
      </p:sp>
    </p:spTree>
    <p:extLst>
      <p:ext uri="{BB962C8B-B14F-4D97-AF65-F5344CB8AC3E}">
        <p14:creationId xmlns:p14="http://schemas.microsoft.com/office/powerpoint/2010/main" val="85115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Wave Applet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/>
              <a:t>https://phet.colorado.edu/en/simulation/wave-on-a-string</a:t>
            </a:r>
          </a:p>
          <a:p>
            <a:r>
              <a:rPr lang="en-SG" dirty="0" smtClean="0"/>
              <a:t>This applet simulates waves moving on a string</a:t>
            </a:r>
          </a:p>
          <a:p>
            <a:r>
              <a:rPr lang="en-SG" dirty="0" smtClean="0"/>
              <a:t>Just like before, observe the direction of the wave and the motion of vibrating objects</a:t>
            </a:r>
          </a:p>
          <a:p>
            <a:r>
              <a:rPr lang="en-SG" dirty="0" smtClean="0"/>
              <a:t>Notice that the direction of the wave is perpendicular to the direction of motion of the vibrating particles</a:t>
            </a:r>
          </a:p>
          <a:p>
            <a:r>
              <a:rPr lang="en-SG" dirty="0" smtClean="0"/>
              <a:t>When direction of wave is perpendicular to direction of vibrations, the wave is said to be a </a:t>
            </a:r>
            <a:r>
              <a:rPr lang="en-SG" b="1" u="sng" dirty="0" smtClean="0">
                <a:solidFill>
                  <a:srgbClr val="FF0000"/>
                </a:solidFill>
              </a:rPr>
              <a:t>transverse wave</a:t>
            </a:r>
            <a:endParaRPr lang="en-SG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43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SG" dirty="0" smtClean="0"/>
              <a:t>Transverse Wave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89120"/>
          </a:xfrm>
        </p:spPr>
        <p:txBody>
          <a:bodyPr/>
          <a:lstStyle/>
          <a:p>
            <a:r>
              <a:rPr lang="en-SG" dirty="0" smtClean="0"/>
              <a:t>Below is a snapshot of a transverse wave in a single instant in time. </a:t>
            </a:r>
          </a:p>
          <a:p>
            <a:r>
              <a:rPr lang="en-SG" dirty="0" smtClean="0"/>
              <a:t>Sometimes we call this a “</a:t>
            </a:r>
            <a:r>
              <a:rPr lang="en-SG" u="sng" dirty="0" smtClean="0">
                <a:solidFill>
                  <a:srgbClr val="FF0000"/>
                </a:solidFill>
              </a:rPr>
              <a:t>displacement-distance graph</a:t>
            </a:r>
            <a:r>
              <a:rPr lang="en-SG" dirty="0" smtClean="0"/>
              <a:t>” of a wave.</a:t>
            </a:r>
            <a:endParaRPr lang="en-S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140968"/>
            <a:ext cx="5904656" cy="454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7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Transverse Wave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SG" dirty="0" smtClean="0"/>
              <a:t>Parts of a transverse wave you need to be familiar with</a:t>
            </a:r>
          </a:p>
          <a:p>
            <a:r>
              <a:rPr lang="en-SG" dirty="0" smtClean="0">
                <a:solidFill>
                  <a:srgbClr val="FF0000"/>
                </a:solidFill>
              </a:rPr>
              <a:t>Rest position </a:t>
            </a:r>
            <a:r>
              <a:rPr lang="en-SG" dirty="0" smtClean="0"/>
              <a:t>– where the particles would be if there is no wave</a:t>
            </a:r>
          </a:p>
          <a:p>
            <a:r>
              <a:rPr lang="en-SG" dirty="0" smtClean="0">
                <a:solidFill>
                  <a:srgbClr val="FF0000"/>
                </a:solidFill>
              </a:rPr>
              <a:t>Crest</a:t>
            </a:r>
            <a:r>
              <a:rPr lang="en-SG" dirty="0" smtClean="0"/>
              <a:t> – highest point of a wave. The particle is at the highest displacement at the crest</a:t>
            </a:r>
          </a:p>
          <a:p>
            <a:r>
              <a:rPr lang="en-SG" dirty="0" smtClean="0">
                <a:solidFill>
                  <a:srgbClr val="FF0000"/>
                </a:solidFill>
              </a:rPr>
              <a:t>Trough </a:t>
            </a:r>
            <a:r>
              <a:rPr lang="en-SG" dirty="0" smtClean="0"/>
              <a:t>– lowest point of a wave. The particle is at the lowest displacement at the trough</a:t>
            </a:r>
          </a:p>
          <a:p>
            <a:r>
              <a:rPr lang="en-SG" dirty="0" smtClean="0">
                <a:solidFill>
                  <a:srgbClr val="FF0000"/>
                </a:solidFill>
              </a:rPr>
              <a:t>Amplitude (symbol: A) – the maximum displacement of a point from its rest position</a:t>
            </a:r>
          </a:p>
          <a:p>
            <a:r>
              <a:rPr lang="en-SG" dirty="0" smtClean="0">
                <a:solidFill>
                  <a:srgbClr val="FF0000"/>
                </a:solidFill>
              </a:rPr>
              <a:t>Wavelength (symbol: </a:t>
            </a:r>
            <a:r>
              <a:rPr lang="el-GR" dirty="0" smtClean="0">
                <a:solidFill>
                  <a:srgbClr val="FF0000"/>
                </a:solidFill>
              </a:rPr>
              <a:t>λ</a:t>
            </a:r>
            <a:r>
              <a:rPr lang="en-SG" dirty="0" smtClean="0">
                <a:solidFill>
                  <a:srgbClr val="FF0000"/>
                </a:solidFill>
              </a:rPr>
              <a:t>) – the shortest distance between any two points in phase </a:t>
            </a:r>
            <a:r>
              <a:rPr lang="en-SG" dirty="0" smtClean="0"/>
              <a:t>(i.e. one complete waveform)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9502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76496"/>
            <a:ext cx="8064896" cy="6211350"/>
          </a:xfrm>
        </p:spPr>
      </p:pic>
    </p:spTree>
    <p:extLst>
      <p:ext uri="{BB962C8B-B14F-4D97-AF65-F5344CB8AC3E}">
        <p14:creationId xmlns:p14="http://schemas.microsoft.com/office/powerpoint/2010/main" val="56734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en-SG" dirty="0" smtClean="0"/>
              <a:t>Transverse Waves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>
            <a:normAutofit lnSpcReduction="10000"/>
          </a:bodyPr>
          <a:lstStyle/>
          <a:p>
            <a:r>
              <a:rPr lang="en-SG" dirty="0" smtClean="0">
                <a:solidFill>
                  <a:srgbClr val="FF0000"/>
                </a:solidFill>
              </a:rPr>
              <a:t>Period (T, units: s) – time taken to produce one complete wave</a:t>
            </a:r>
          </a:p>
          <a:p>
            <a:r>
              <a:rPr lang="en-SG" dirty="0" smtClean="0">
                <a:solidFill>
                  <a:srgbClr val="FF0000"/>
                </a:solidFill>
              </a:rPr>
              <a:t>Frequency (f, units: Hz) – the number of complete waves produced per second</a:t>
            </a:r>
          </a:p>
          <a:p>
            <a:r>
              <a:rPr lang="en-SG" dirty="0" smtClean="0"/>
              <a:t>T and f are reciprocal of each other</a:t>
            </a:r>
          </a:p>
          <a:p>
            <a:pPr lvl="1"/>
            <a:r>
              <a:rPr lang="en-SG" dirty="0" smtClean="0">
                <a:solidFill>
                  <a:srgbClr val="FF0000"/>
                </a:solidFill>
              </a:rPr>
              <a:t>T = 1/f</a:t>
            </a:r>
          </a:p>
          <a:p>
            <a:pPr lvl="1"/>
            <a:r>
              <a:rPr lang="en-SG" dirty="0" smtClean="0">
                <a:solidFill>
                  <a:srgbClr val="FF0000"/>
                </a:solidFill>
              </a:rPr>
              <a:t>f = 1/T</a:t>
            </a:r>
          </a:p>
          <a:p>
            <a:r>
              <a:rPr lang="en-SG" dirty="0" smtClean="0">
                <a:solidFill>
                  <a:srgbClr val="FF0000"/>
                </a:solidFill>
              </a:rPr>
              <a:t>Wave Speed (v, units: ms</a:t>
            </a:r>
            <a:r>
              <a:rPr lang="en-SG" baseline="30000" dirty="0" smtClean="0">
                <a:solidFill>
                  <a:srgbClr val="FF0000"/>
                </a:solidFill>
              </a:rPr>
              <a:t>-1</a:t>
            </a:r>
            <a:r>
              <a:rPr lang="en-SG" dirty="0" smtClean="0">
                <a:solidFill>
                  <a:srgbClr val="FF0000"/>
                </a:solidFill>
              </a:rPr>
              <a:t>) – the distance travelled by a wave per second</a:t>
            </a:r>
          </a:p>
          <a:p>
            <a:r>
              <a:rPr lang="en-SG" b="1" dirty="0" smtClean="0">
                <a:solidFill>
                  <a:srgbClr val="FF0000"/>
                </a:solidFill>
              </a:rPr>
              <a:t>v </a:t>
            </a:r>
            <a:r>
              <a:rPr lang="en-SG" b="1" dirty="0">
                <a:solidFill>
                  <a:srgbClr val="FF0000"/>
                </a:solidFill>
              </a:rPr>
              <a:t>= f </a:t>
            </a:r>
            <a:r>
              <a:rPr lang="el-GR" b="1" dirty="0" smtClean="0">
                <a:solidFill>
                  <a:srgbClr val="FF0000"/>
                </a:solidFill>
              </a:rPr>
              <a:t>λ</a:t>
            </a:r>
            <a:r>
              <a:rPr lang="en-SG" b="1" dirty="0" smtClean="0">
                <a:solidFill>
                  <a:srgbClr val="FF0000"/>
                </a:solidFill>
              </a:rPr>
              <a:t> </a:t>
            </a:r>
            <a:r>
              <a:rPr lang="en-SG" dirty="0" smtClean="0"/>
              <a:t>(Equation for wave speed)</a:t>
            </a:r>
            <a:endParaRPr lang="en-SG" dirty="0"/>
          </a:p>
          <a:p>
            <a:pPr lvl="1"/>
            <a:r>
              <a:rPr lang="en-SG" dirty="0"/>
              <a:t>if </a:t>
            </a:r>
            <a:r>
              <a:rPr lang="el-GR" dirty="0"/>
              <a:t>λ</a:t>
            </a:r>
            <a:r>
              <a:rPr lang="en-SG" dirty="0"/>
              <a:t> is in m, and f is in Hz, then v is </a:t>
            </a:r>
            <a:r>
              <a:rPr lang="en-SG" dirty="0" smtClean="0"/>
              <a:t>m s</a:t>
            </a:r>
            <a:r>
              <a:rPr lang="en-SG" baseline="30000" dirty="0" smtClean="0"/>
              <a:t>-1</a:t>
            </a:r>
            <a:endParaRPr lang="en-SG" baseline="30000" dirty="0"/>
          </a:p>
          <a:p>
            <a:pPr lvl="1"/>
            <a:r>
              <a:rPr lang="en-SG" dirty="0"/>
              <a:t>if </a:t>
            </a:r>
            <a:r>
              <a:rPr lang="el-GR" dirty="0"/>
              <a:t>λ</a:t>
            </a:r>
            <a:r>
              <a:rPr lang="en-SG" dirty="0"/>
              <a:t> is in cm, and f is in Hz, then v is </a:t>
            </a:r>
            <a:r>
              <a:rPr lang="en-SG" dirty="0" smtClean="0"/>
              <a:t>cm s</a:t>
            </a:r>
            <a:r>
              <a:rPr lang="en-SG" baseline="30000" dirty="0" smtClean="0"/>
              <a:t>-1</a:t>
            </a:r>
            <a:endParaRPr lang="en-SG" baseline="30000" dirty="0"/>
          </a:p>
          <a:p>
            <a:endParaRPr lang="en-S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22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Example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A water wave has a period of 5 seconds and a wavelength of 2 metres. What is its wave speed?</a:t>
            </a:r>
          </a:p>
          <a:p>
            <a:endParaRPr lang="en-SG" dirty="0" smtClean="0"/>
          </a:p>
          <a:p>
            <a:pPr marL="0" indent="0">
              <a:buNone/>
            </a:pPr>
            <a:r>
              <a:rPr lang="en-SG" dirty="0" err="1" smtClean="0"/>
              <a:t>Ans</a:t>
            </a:r>
            <a:r>
              <a:rPr lang="en-SG" dirty="0" smtClean="0"/>
              <a:t>:</a:t>
            </a:r>
          </a:p>
          <a:p>
            <a:pPr marL="0" indent="0">
              <a:buNone/>
            </a:pPr>
            <a:r>
              <a:rPr lang="en-SG" dirty="0" smtClean="0"/>
              <a:t>T = 5 s</a:t>
            </a:r>
          </a:p>
          <a:p>
            <a:pPr marL="0" indent="0">
              <a:buNone/>
            </a:pPr>
            <a:r>
              <a:rPr lang="en-SG" dirty="0" smtClean="0"/>
              <a:t>f = 1/T = 1/5 = 0.2 Hz</a:t>
            </a:r>
          </a:p>
          <a:p>
            <a:pPr marL="0" indent="0">
              <a:buNone/>
            </a:pPr>
            <a:r>
              <a:rPr lang="en-SG" dirty="0" smtClean="0"/>
              <a:t>v = f </a:t>
            </a:r>
            <a:r>
              <a:rPr lang="el-GR" dirty="0" smtClean="0"/>
              <a:t>λ</a:t>
            </a:r>
            <a:r>
              <a:rPr lang="en-SG" dirty="0" smtClean="0"/>
              <a:t> </a:t>
            </a:r>
          </a:p>
          <a:p>
            <a:pPr marL="0" indent="0">
              <a:buNone/>
            </a:pPr>
            <a:r>
              <a:rPr lang="en-SG" dirty="0"/>
              <a:t> </a:t>
            </a:r>
            <a:r>
              <a:rPr lang="en-SG" dirty="0" smtClean="0"/>
              <a:t>  = (0.2)(2) </a:t>
            </a:r>
          </a:p>
          <a:p>
            <a:pPr marL="0" indent="0">
              <a:buNone/>
            </a:pPr>
            <a:r>
              <a:rPr lang="en-SG" dirty="0"/>
              <a:t> </a:t>
            </a:r>
            <a:r>
              <a:rPr lang="en-SG" dirty="0" smtClean="0"/>
              <a:t>  = 0.400 ms</a:t>
            </a:r>
            <a:r>
              <a:rPr lang="en-SG" baseline="30000" dirty="0" smtClean="0"/>
              <a:t>-1</a:t>
            </a:r>
            <a:r>
              <a:rPr lang="en-SG" dirty="0" smtClean="0"/>
              <a:t> (3sf) 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148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Practice Task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GLM </a:t>
            </a:r>
          </a:p>
          <a:p>
            <a:r>
              <a:rPr lang="en-SG" dirty="0" err="1" smtClean="0"/>
              <a:t>Pg</a:t>
            </a:r>
            <a:r>
              <a:rPr lang="en-SG" dirty="0" smtClean="0"/>
              <a:t> 199 6(d), 7(a)-(b)</a:t>
            </a:r>
          </a:p>
        </p:txBody>
      </p:sp>
    </p:spTree>
    <p:extLst>
      <p:ext uri="{BB962C8B-B14F-4D97-AF65-F5344CB8AC3E}">
        <p14:creationId xmlns:p14="http://schemas.microsoft.com/office/powerpoint/2010/main" val="1276095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(no time for) Half-Time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Bill Nye - </a:t>
            </a:r>
            <a:r>
              <a:rPr lang="en-SG" dirty="0">
                <a:hlinkClick r:id="rId2"/>
              </a:rPr>
              <a:t>http://</a:t>
            </a:r>
            <a:r>
              <a:rPr lang="en-SG" dirty="0" smtClean="0">
                <a:hlinkClick r:id="rId2"/>
              </a:rPr>
              <a:t>www.youtube.com/watch?v=OGyRe_SGnck</a:t>
            </a:r>
            <a:endParaRPr lang="en-SG" dirty="0" smtClean="0"/>
          </a:p>
          <a:p>
            <a:r>
              <a:rPr lang="en-SG" dirty="0" smtClean="0"/>
              <a:t>Hip-hop Wave Moves:</a:t>
            </a:r>
          </a:p>
          <a:p>
            <a:pPr lvl="1"/>
            <a:r>
              <a:rPr lang="en-SG" dirty="0" smtClean="0"/>
              <a:t>Arm Wave - </a:t>
            </a:r>
            <a:r>
              <a:rPr lang="en-SG" dirty="0">
                <a:hlinkClick r:id="rId3"/>
              </a:rPr>
              <a:t>http://</a:t>
            </a:r>
            <a:r>
              <a:rPr lang="en-SG" dirty="0" smtClean="0">
                <a:hlinkClick r:id="rId3"/>
              </a:rPr>
              <a:t>www.youtube.com/watch?v=vB8tLNxahTM</a:t>
            </a:r>
            <a:endParaRPr lang="en-SG" dirty="0" smtClean="0"/>
          </a:p>
          <a:p>
            <a:pPr lvl="1"/>
            <a:r>
              <a:rPr lang="en-SG" dirty="0" smtClean="0"/>
              <a:t>Body Wave - </a:t>
            </a:r>
            <a:r>
              <a:rPr lang="en-SG" dirty="0">
                <a:hlinkClick r:id="rId4"/>
              </a:rPr>
              <a:t>http://</a:t>
            </a:r>
            <a:r>
              <a:rPr lang="en-SG" dirty="0" smtClean="0">
                <a:hlinkClick r:id="rId4"/>
              </a:rPr>
              <a:t>www.youtube.com/watch?v=7tLpuEusbQk</a:t>
            </a:r>
            <a:endParaRPr lang="en-SG" dirty="0" smtClean="0"/>
          </a:p>
          <a:p>
            <a:pPr lvl="1"/>
            <a:r>
              <a:rPr lang="en-SG" dirty="0" smtClean="0"/>
              <a:t>Tracing – </a:t>
            </a:r>
            <a:r>
              <a:rPr lang="en-SG" dirty="0">
                <a:hlinkClick r:id="rId5"/>
              </a:rPr>
              <a:t>http://www.youtube.com/watch?v=swqq7Md5lDA</a:t>
            </a:r>
            <a:endParaRPr lang="en-SG" dirty="0" smtClean="0"/>
          </a:p>
        </p:txBody>
      </p:sp>
    </p:spTree>
    <p:extLst>
      <p:ext uri="{BB962C8B-B14F-4D97-AF65-F5344CB8AC3E}">
        <p14:creationId xmlns:p14="http://schemas.microsoft.com/office/powerpoint/2010/main" val="715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en-SG" dirty="0" smtClean="0"/>
              <a:t>Predicting Motion of Particle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389120"/>
          </a:xfrm>
        </p:spPr>
        <p:txBody>
          <a:bodyPr/>
          <a:lstStyle/>
          <a:p>
            <a:r>
              <a:rPr lang="en-SG" dirty="0" smtClean="0"/>
              <a:t>This is a common O and A level question.</a:t>
            </a:r>
          </a:p>
          <a:p>
            <a:r>
              <a:rPr lang="en-SG" dirty="0" smtClean="0"/>
              <a:t>Look at particle C, what direction is particle C moving?</a:t>
            </a:r>
            <a:endParaRPr lang="en-S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596092"/>
            <a:ext cx="7272808" cy="408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9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Predicting Motion of Particle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Step 1: sketch the same wave a split-second later</a:t>
            </a:r>
          </a:p>
          <a:p>
            <a:r>
              <a:rPr lang="en-SG" dirty="0" smtClean="0"/>
              <a:t>Step 2: note whether the particle has moved up or down</a:t>
            </a:r>
          </a:p>
          <a:p>
            <a:endParaRPr lang="en-SG" dirty="0" smtClean="0"/>
          </a:p>
          <a:p>
            <a:endParaRPr lang="en-SG" dirty="0"/>
          </a:p>
          <a:p>
            <a:r>
              <a:rPr lang="en-SG" dirty="0" smtClean="0"/>
              <a:t>note: be extra careful of particles at the crest (A) or at the trough (B). These waves are changing direction, hence they are temporarily at rest.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99664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Exercise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Describe the motion of particles A, C and D. </a:t>
            </a:r>
            <a:endParaRPr lang="en-S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91" y="2420889"/>
            <a:ext cx="7891412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2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err="1" smtClean="0"/>
              <a:t>Wavefronts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The ripple tank is an experiment where shallow water waves are formed in a glass tank, and light is shone through the glass tank to project the image of the waves to the wall (or ceiling)</a:t>
            </a:r>
          </a:p>
          <a:p>
            <a:r>
              <a:rPr lang="en-SG" dirty="0" smtClean="0"/>
              <a:t>Video: </a:t>
            </a:r>
            <a:r>
              <a:rPr lang="en-SG" dirty="0">
                <a:hlinkClick r:id="rId2"/>
              </a:rPr>
              <a:t>http://</a:t>
            </a:r>
            <a:r>
              <a:rPr lang="en-SG" dirty="0" smtClean="0">
                <a:hlinkClick r:id="rId2"/>
              </a:rPr>
              <a:t>www.youtube.com/watch?v=JXaVmUvwxww</a:t>
            </a:r>
            <a:endParaRPr lang="en-SG" dirty="0" smtClean="0"/>
          </a:p>
          <a:p>
            <a:r>
              <a:rPr lang="en-SG" dirty="0" smtClean="0"/>
              <a:t>Ripple tanks allow us to visually see  </a:t>
            </a:r>
            <a:r>
              <a:rPr lang="en-SG" u="sng" dirty="0" err="1" smtClean="0">
                <a:solidFill>
                  <a:srgbClr val="FF0000"/>
                </a:solidFill>
              </a:rPr>
              <a:t>wavefronts</a:t>
            </a:r>
            <a:r>
              <a:rPr lang="en-SG" dirty="0" smtClean="0"/>
              <a:t>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07398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260648"/>
            <a:ext cx="8229600" cy="1143000"/>
          </a:xfrm>
        </p:spPr>
        <p:txBody>
          <a:bodyPr/>
          <a:lstStyle/>
          <a:p>
            <a:r>
              <a:rPr lang="en-SG" dirty="0" err="1" smtClean="0"/>
              <a:t>Wavefronts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19256" cy="4389120"/>
          </a:xfrm>
        </p:spPr>
        <p:txBody>
          <a:bodyPr/>
          <a:lstStyle/>
          <a:p>
            <a:r>
              <a:rPr lang="en-SG" dirty="0" smtClean="0"/>
              <a:t>So far we’ve seen waves from the side-view</a:t>
            </a:r>
          </a:p>
          <a:p>
            <a:r>
              <a:rPr lang="en-SG" dirty="0" err="1" smtClean="0"/>
              <a:t>Wavefronts</a:t>
            </a:r>
            <a:r>
              <a:rPr lang="en-SG" dirty="0" smtClean="0"/>
              <a:t> are waves seen from the top-view</a:t>
            </a:r>
          </a:p>
          <a:p>
            <a:r>
              <a:rPr lang="en-SG" dirty="0" smtClean="0"/>
              <a:t>Imagine a line drawn connecting all the crests of the waves – this line is a </a:t>
            </a:r>
            <a:r>
              <a:rPr lang="en-SG" dirty="0" err="1" smtClean="0"/>
              <a:t>wavefront</a:t>
            </a:r>
            <a:r>
              <a:rPr lang="en-SG" dirty="0" smtClean="0"/>
              <a:t>.</a:t>
            </a:r>
            <a:endParaRPr lang="en-S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429000"/>
            <a:ext cx="4320480" cy="327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02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err="1"/>
              <a:t>Wavefronts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err="1" smtClean="0"/>
              <a:t>Defn</a:t>
            </a:r>
            <a:r>
              <a:rPr lang="en-SG" dirty="0" smtClean="0"/>
              <a:t>: </a:t>
            </a:r>
            <a:r>
              <a:rPr lang="en-SG" dirty="0" smtClean="0">
                <a:solidFill>
                  <a:srgbClr val="FF0000"/>
                </a:solidFill>
              </a:rPr>
              <a:t>An imaginary line on a wave that joins all adjacent points that are in phase</a:t>
            </a:r>
          </a:p>
          <a:p>
            <a:r>
              <a:rPr lang="en-SG" dirty="0" err="1" smtClean="0"/>
              <a:t>Wavefronts</a:t>
            </a:r>
            <a:r>
              <a:rPr lang="en-SG" dirty="0" smtClean="0"/>
              <a:t> also move in the same direction of the wave</a:t>
            </a:r>
          </a:p>
          <a:p>
            <a:r>
              <a:rPr lang="en-SG" dirty="0" smtClean="0"/>
              <a:t>Speed of </a:t>
            </a:r>
            <a:r>
              <a:rPr lang="en-SG" dirty="0" err="1" smtClean="0"/>
              <a:t>wavefronts</a:t>
            </a:r>
            <a:r>
              <a:rPr lang="en-SG" dirty="0" smtClean="0"/>
              <a:t> moving = wave speed</a:t>
            </a:r>
          </a:p>
          <a:p>
            <a:r>
              <a:rPr lang="en-SG" dirty="0" smtClean="0"/>
              <a:t>Distance between each </a:t>
            </a:r>
            <a:r>
              <a:rPr lang="en-SG" dirty="0" err="1" smtClean="0"/>
              <a:t>wavefront</a:t>
            </a:r>
            <a:r>
              <a:rPr lang="en-SG" dirty="0" smtClean="0"/>
              <a:t> = wavelength</a:t>
            </a:r>
          </a:p>
        </p:txBody>
      </p:sp>
    </p:spTree>
    <p:extLst>
      <p:ext uri="{BB962C8B-B14F-4D97-AF65-F5344CB8AC3E}">
        <p14:creationId xmlns:p14="http://schemas.microsoft.com/office/powerpoint/2010/main" val="69914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Summary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6 Definitions</a:t>
            </a:r>
          </a:p>
          <a:p>
            <a:pPr lvl="1"/>
            <a:r>
              <a:rPr lang="en-SG" dirty="0" smtClean="0"/>
              <a:t>Amplitude, Wavelength, Period, Frequency, Wave Speed, </a:t>
            </a:r>
            <a:r>
              <a:rPr lang="en-SG" dirty="0" err="1" smtClean="0"/>
              <a:t>Wavefront</a:t>
            </a:r>
            <a:endParaRPr lang="en-SG" dirty="0" smtClean="0"/>
          </a:p>
          <a:p>
            <a:r>
              <a:rPr lang="en-SG" dirty="0" smtClean="0"/>
              <a:t>2 Equations</a:t>
            </a:r>
          </a:p>
          <a:p>
            <a:pPr lvl="1"/>
            <a:r>
              <a:rPr lang="en-SG" dirty="0" smtClean="0"/>
              <a:t>T = 1/f</a:t>
            </a:r>
          </a:p>
          <a:p>
            <a:pPr lvl="1"/>
            <a:r>
              <a:rPr lang="en-SG" dirty="0" smtClean="0"/>
              <a:t>v = f</a:t>
            </a:r>
            <a:r>
              <a:rPr lang="el-GR" dirty="0" smtClean="0"/>
              <a:t>λ</a:t>
            </a:r>
            <a:endParaRPr lang="en-SG" dirty="0" smtClean="0"/>
          </a:p>
        </p:txBody>
      </p:sp>
    </p:spTree>
    <p:extLst>
      <p:ext uri="{BB962C8B-B14F-4D97-AF65-F5344CB8AC3E}">
        <p14:creationId xmlns:p14="http://schemas.microsoft.com/office/powerpoint/2010/main" val="95503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/>
              <a:t>Wave motion = transfer of energy without transfer of matter</a:t>
            </a:r>
          </a:p>
          <a:p>
            <a:r>
              <a:rPr lang="en-SG" dirty="0" smtClean="0"/>
              <a:t>Interpret and label parts of a wave when given a displacement-distance graph</a:t>
            </a:r>
          </a:p>
          <a:p>
            <a:r>
              <a:rPr lang="en-SG" dirty="0" smtClean="0"/>
              <a:t>Predict movement of particle</a:t>
            </a:r>
          </a:p>
          <a:p>
            <a:r>
              <a:rPr lang="en-SG" dirty="0" smtClean="0"/>
              <a:t>Interpret </a:t>
            </a:r>
            <a:r>
              <a:rPr lang="en-SG" dirty="0" err="1" smtClean="0"/>
              <a:t>wavefronts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8032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371600"/>
            <a:ext cx="8496944" cy="1828800"/>
          </a:xfrm>
        </p:spPr>
        <p:txBody>
          <a:bodyPr/>
          <a:lstStyle/>
          <a:p>
            <a:r>
              <a:rPr lang="en-SG" dirty="0" smtClean="0"/>
              <a:t>Properties of Waves (Part 2)</a:t>
            </a:r>
            <a:endParaRPr lang="en-S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SG" dirty="0" smtClean="0"/>
              <a:t>Textbook </a:t>
            </a:r>
            <a:r>
              <a:rPr lang="en-SG" dirty="0" err="1" smtClean="0"/>
              <a:t>Chp</a:t>
            </a:r>
            <a:r>
              <a:rPr lang="en-SG" dirty="0" smtClean="0"/>
              <a:t> 13, </a:t>
            </a:r>
            <a:r>
              <a:rPr lang="en-SG" dirty="0" err="1" smtClean="0"/>
              <a:t>pg</a:t>
            </a:r>
            <a:r>
              <a:rPr lang="en-SG" dirty="0" smtClean="0"/>
              <a:t> 255-272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7759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Recall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When direction of wave and direction of vibration is </a:t>
            </a:r>
            <a:r>
              <a:rPr lang="en-SG" u="sng" dirty="0" smtClean="0">
                <a:solidFill>
                  <a:srgbClr val="FF0000"/>
                </a:solidFill>
              </a:rPr>
              <a:t>perpendicular </a:t>
            </a:r>
            <a:r>
              <a:rPr lang="en-SG" dirty="0" smtClean="0"/>
              <a:t> to each other, the wave is called a </a:t>
            </a:r>
            <a:r>
              <a:rPr lang="en-SG" u="sng" dirty="0" smtClean="0">
                <a:solidFill>
                  <a:srgbClr val="FF0000"/>
                </a:solidFill>
              </a:rPr>
              <a:t>transverse wave</a:t>
            </a:r>
          </a:p>
          <a:p>
            <a:r>
              <a:rPr lang="en-SG" dirty="0" smtClean="0"/>
              <a:t>There are two types of waves: </a:t>
            </a:r>
            <a:endParaRPr lang="en-SG" dirty="0"/>
          </a:p>
          <a:p>
            <a:pPr marL="850392" lvl="1" indent="-457200">
              <a:buFont typeface="+mj-lt"/>
              <a:buAutoNum type="arabicPeriod"/>
            </a:pPr>
            <a:r>
              <a:rPr lang="en-SG" dirty="0" smtClean="0"/>
              <a:t>Transverse Waves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SG" dirty="0" smtClean="0"/>
              <a:t>Longitudinal Waves</a:t>
            </a:r>
          </a:p>
          <a:p>
            <a:pPr marL="484632" indent="-457200"/>
            <a:r>
              <a:rPr lang="en-SG" dirty="0" smtClean="0"/>
              <a:t>A </a:t>
            </a:r>
            <a:r>
              <a:rPr lang="en-SG" u="sng" dirty="0" smtClean="0">
                <a:solidFill>
                  <a:srgbClr val="FF0000"/>
                </a:solidFill>
              </a:rPr>
              <a:t>longitudinal wave </a:t>
            </a:r>
            <a:r>
              <a:rPr lang="en-SG" dirty="0" smtClean="0"/>
              <a:t>is when the wave direction and vibration direction are </a:t>
            </a:r>
            <a:r>
              <a:rPr lang="en-SG" u="sng" dirty="0" smtClean="0">
                <a:solidFill>
                  <a:srgbClr val="FF0000"/>
                </a:solidFill>
              </a:rPr>
              <a:t>parallel </a:t>
            </a:r>
            <a:r>
              <a:rPr lang="en-SG" dirty="0" smtClean="0"/>
              <a:t>to each other 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88386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Slinky Demo</a:t>
            </a:r>
            <a:endParaRPr lang="en-S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709" y="1935163"/>
            <a:ext cx="5852582" cy="4389437"/>
          </a:xfrm>
        </p:spPr>
      </p:pic>
    </p:spTree>
    <p:extLst>
      <p:ext uri="{BB962C8B-B14F-4D97-AF65-F5344CB8AC3E}">
        <p14:creationId xmlns:p14="http://schemas.microsoft.com/office/powerpoint/2010/main" val="371708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Longitudinal Wave</a:t>
            </a:r>
            <a:endParaRPr lang="en-S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73016"/>
            <a:ext cx="8575104" cy="2858368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7544" y="1920085"/>
            <a:ext cx="8219256" cy="4434840"/>
          </a:xfrm>
        </p:spPr>
        <p:txBody>
          <a:bodyPr/>
          <a:lstStyle/>
          <a:p>
            <a:r>
              <a:rPr lang="en-SG" dirty="0" smtClean="0"/>
              <a:t>Look at the animated gif below</a:t>
            </a:r>
          </a:p>
          <a:p>
            <a:r>
              <a:rPr lang="en-SG" dirty="0" smtClean="0"/>
              <a:t>Observe the direction of the wave</a:t>
            </a:r>
          </a:p>
          <a:p>
            <a:r>
              <a:rPr lang="en-SG" dirty="0" smtClean="0"/>
              <a:t>Observe the movement of the red particle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56431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Longitudinal Wave</a:t>
            </a:r>
            <a:endParaRPr lang="en-SG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The wave moves from left to right</a:t>
            </a:r>
          </a:p>
          <a:p>
            <a:r>
              <a:rPr lang="en-SG" dirty="0" smtClean="0"/>
              <a:t>The particle vibrates left and right</a:t>
            </a:r>
          </a:p>
          <a:p>
            <a:r>
              <a:rPr lang="en-SG" dirty="0" smtClean="0"/>
              <a:t>The direction of the wave is </a:t>
            </a:r>
            <a:r>
              <a:rPr lang="en-SG" u="sng" dirty="0" smtClean="0">
                <a:solidFill>
                  <a:srgbClr val="FF0000"/>
                </a:solidFill>
              </a:rPr>
              <a:t>parallel</a:t>
            </a:r>
            <a:r>
              <a:rPr lang="en-SG" dirty="0" smtClean="0"/>
              <a:t> to the direction of vibration of the particles</a:t>
            </a:r>
          </a:p>
          <a:p>
            <a:r>
              <a:rPr lang="en-SG" dirty="0" smtClean="0"/>
              <a:t>Important note: even though the direction is parallel, the particles </a:t>
            </a:r>
            <a:r>
              <a:rPr lang="en-SG" u="sng" dirty="0" smtClean="0"/>
              <a:t>DO NOT travel along with the wave</a:t>
            </a:r>
            <a:r>
              <a:rPr lang="en-SG" dirty="0" smtClean="0"/>
              <a:t>. They are still vibrating around fixed position.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59049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Parts of Longitudinal Waves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A transverse wave has crests and troughs</a:t>
            </a:r>
          </a:p>
          <a:p>
            <a:r>
              <a:rPr lang="en-SG" dirty="0" smtClean="0"/>
              <a:t>A longitudinal wave has </a:t>
            </a:r>
            <a:r>
              <a:rPr lang="en-SG" u="sng" dirty="0" smtClean="0">
                <a:solidFill>
                  <a:srgbClr val="FF0000"/>
                </a:solidFill>
              </a:rPr>
              <a:t>compressions </a:t>
            </a:r>
            <a:r>
              <a:rPr lang="en-SG" dirty="0" smtClean="0"/>
              <a:t>and </a:t>
            </a:r>
            <a:r>
              <a:rPr lang="en-SG" u="sng" dirty="0" smtClean="0">
                <a:solidFill>
                  <a:srgbClr val="FF0000"/>
                </a:solidFill>
              </a:rPr>
              <a:t>rarefactions</a:t>
            </a:r>
          </a:p>
          <a:p>
            <a:r>
              <a:rPr lang="en-SG" dirty="0" smtClean="0"/>
              <a:t>A wavelength is measured from </a:t>
            </a:r>
            <a:r>
              <a:rPr lang="en-SG" u="sng" dirty="0" smtClean="0">
                <a:solidFill>
                  <a:srgbClr val="FF0000"/>
                </a:solidFill>
              </a:rPr>
              <a:t>compression to compression </a:t>
            </a:r>
            <a:r>
              <a:rPr lang="en-SG" dirty="0" smtClean="0"/>
              <a:t>(or rarefaction to rarefaction)</a:t>
            </a:r>
            <a:endParaRPr lang="en-S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217220"/>
            <a:ext cx="6840760" cy="227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89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>
                <a:solidFill>
                  <a:srgbClr val="2F5897"/>
                </a:solidFill>
              </a:rPr>
              <a:t>Parts of Longitudinal Waves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Just like a transverse wave, longitudinal waves have period, frequency, wavelength, wave speed and they obey the equation v = f </a:t>
            </a:r>
            <a:r>
              <a:rPr lang="el-GR" dirty="0" smtClean="0"/>
              <a:t>λ</a:t>
            </a:r>
            <a:endParaRPr lang="en-SG" dirty="0" smtClean="0"/>
          </a:p>
          <a:p>
            <a:r>
              <a:rPr lang="en-SG" dirty="0" smtClean="0"/>
              <a:t>Just like in a transverse wave, the </a:t>
            </a:r>
            <a:r>
              <a:rPr lang="en-SG" u="sng" dirty="0" smtClean="0">
                <a:solidFill>
                  <a:srgbClr val="FF0000"/>
                </a:solidFill>
              </a:rPr>
              <a:t>amplitude</a:t>
            </a:r>
            <a:r>
              <a:rPr lang="en-SG" dirty="0" smtClean="0"/>
              <a:t> of a longitudinal wave is the </a:t>
            </a:r>
            <a:r>
              <a:rPr lang="en-SG" u="sng" dirty="0" smtClean="0"/>
              <a:t>largest distance </a:t>
            </a:r>
            <a:r>
              <a:rPr lang="en-SG" dirty="0" smtClean="0"/>
              <a:t>a </a:t>
            </a:r>
            <a:r>
              <a:rPr lang="en-SG" u="sng" dirty="0" smtClean="0"/>
              <a:t>single particle </a:t>
            </a:r>
            <a:r>
              <a:rPr lang="en-SG" dirty="0" smtClean="0"/>
              <a:t>travels measured </a:t>
            </a:r>
            <a:r>
              <a:rPr lang="en-SG" u="sng" dirty="0" smtClean="0">
                <a:solidFill>
                  <a:srgbClr val="FF0000"/>
                </a:solidFill>
              </a:rPr>
              <a:t>from its rest position</a:t>
            </a:r>
            <a:r>
              <a:rPr lang="en-SG" dirty="0" smtClean="0"/>
              <a:t>. It is difficult to see this is a “snap shot” of a longitudinal wave.</a:t>
            </a: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0367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Half-Time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Water Waves in Zero Gravity </a:t>
            </a:r>
            <a:r>
              <a:rPr lang="en-SG" dirty="0">
                <a:hlinkClick r:id="rId2"/>
              </a:rPr>
              <a:t>http://</a:t>
            </a:r>
            <a:r>
              <a:rPr lang="en-SG" dirty="0" smtClean="0">
                <a:hlinkClick r:id="rId2"/>
              </a:rPr>
              <a:t>www.youtube.com/watch?v=zaHLwla2WiI</a:t>
            </a:r>
            <a:endParaRPr lang="en-SG" dirty="0" smtClean="0"/>
          </a:p>
          <a:p>
            <a:r>
              <a:rPr lang="en-SG" dirty="0" smtClean="0"/>
              <a:t>3 kinds of Seismic Waves </a:t>
            </a:r>
            <a:r>
              <a:rPr lang="en-SG" dirty="0" smtClean="0">
                <a:hlinkClick r:id="rId3"/>
              </a:rPr>
              <a:t>http</a:t>
            </a:r>
            <a:r>
              <a:rPr lang="en-SG" dirty="0">
                <a:hlinkClick r:id="rId3"/>
              </a:rPr>
              <a:t>://www.youtube.com/watch?v=T0AEtX-uPLA</a:t>
            </a:r>
            <a:endParaRPr lang="en-SG" dirty="0" smtClean="0"/>
          </a:p>
        </p:txBody>
      </p:sp>
    </p:spTree>
    <p:extLst>
      <p:ext uri="{BB962C8B-B14F-4D97-AF65-F5344CB8AC3E}">
        <p14:creationId xmlns:p14="http://schemas.microsoft.com/office/powerpoint/2010/main" val="217494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dirty="0" smtClean="0"/>
              <a:t>Examples of Transverse &amp; Longitudinal Waves</a:t>
            </a:r>
            <a:endParaRPr lang="en-S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3553989"/>
              </p:ext>
            </p:extLst>
          </p:nvPr>
        </p:nvGraphicFramePr>
        <p:xfrm>
          <a:off x="467544" y="2420888"/>
          <a:ext cx="82296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dirty="0" smtClean="0"/>
                        <a:t>Transverse Waves</a:t>
                      </a:r>
                      <a:endParaRPr lang="en-S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2800" dirty="0" smtClean="0"/>
                        <a:t>Longitudinal Waves</a:t>
                      </a:r>
                      <a:endParaRPr lang="en-SG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dirty="0" smtClean="0"/>
                        <a:t>Electromagnetic (EM) Waves (</a:t>
                      </a:r>
                      <a:r>
                        <a:rPr lang="en-SG" sz="2800" dirty="0" err="1" smtClean="0"/>
                        <a:t>Chp</a:t>
                      </a:r>
                      <a:r>
                        <a:rPr lang="en-SG" sz="2800" dirty="0" smtClean="0"/>
                        <a:t> 14)</a:t>
                      </a:r>
                      <a:endParaRPr lang="en-S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2800" dirty="0" smtClean="0"/>
                        <a:t>Sound Waves (</a:t>
                      </a:r>
                      <a:r>
                        <a:rPr lang="en-SG" sz="2800" dirty="0" err="1" smtClean="0"/>
                        <a:t>Chp</a:t>
                      </a:r>
                      <a:r>
                        <a:rPr lang="en-SG" sz="2800" dirty="0" smtClean="0"/>
                        <a:t>  15)</a:t>
                      </a:r>
                      <a:endParaRPr lang="en-SG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dirty="0" smtClean="0"/>
                        <a:t>Surface</a:t>
                      </a:r>
                      <a:r>
                        <a:rPr lang="en-SG" sz="2800" baseline="0" dirty="0" smtClean="0"/>
                        <a:t> Water Waves</a:t>
                      </a:r>
                      <a:endParaRPr lang="en-S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2800" dirty="0" smtClean="0"/>
                        <a:t>Seismic Waves (Earthquake</a:t>
                      </a:r>
                      <a:r>
                        <a:rPr lang="en-SG" sz="2800" baseline="0" dirty="0" smtClean="0"/>
                        <a:t> waves) </a:t>
                      </a:r>
                      <a:endParaRPr lang="en-SG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dirty="0" smtClean="0"/>
                        <a:t>Waves on a String</a:t>
                      </a:r>
                      <a:endParaRPr lang="en-S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2800" dirty="0" smtClean="0"/>
                        <a:t>Matter waves (not in syllabus)</a:t>
                      </a:r>
                      <a:endParaRPr lang="en-SG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34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dirty="0" smtClean="0"/>
              <a:t>Comparison between Transverse and Longitudinal Waves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SG" sz="2800" dirty="0" smtClean="0"/>
              <a:t>Similarities:</a:t>
            </a:r>
          </a:p>
          <a:p>
            <a:r>
              <a:rPr lang="en-SG" sz="2800" dirty="0" smtClean="0"/>
              <a:t>Both transfer energy without transferring matter (the particles do not move along with the wave)</a:t>
            </a:r>
          </a:p>
          <a:p>
            <a:r>
              <a:rPr lang="en-SG" sz="2800" dirty="0" smtClean="0"/>
              <a:t>Both require vibrations</a:t>
            </a:r>
          </a:p>
          <a:p>
            <a:r>
              <a:rPr lang="en-SG" sz="2800" dirty="0" smtClean="0"/>
              <a:t>Both have amplitude, wavelength, wave speed, period, frequency and obey the equation </a:t>
            </a:r>
            <a:r>
              <a:rPr lang="en-SG" sz="2800" dirty="0" smtClean="0">
                <a:solidFill>
                  <a:srgbClr val="FF0000"/>
                </a:solidFill>
              </a:rPr>
              <a:t>v = f </a:t>
            </a:r>
            <a:r>
              <a:rPr lang="el-GR" sz="2800" dirty="0" smtClean="0">
                <a:solidFill>
                  <a:srgbClr val="FF0000"/>
                </a:solidFill>
              </a:rPr>
              <a:t>λ</a:t>
            </a:r>
            <a:endParaRPr lang="en-SG" sz="2800" dirty="0" smtClean="0">
              <a:solidFill>
                <a:srgbClr val="FF0000"/>
              </a:solidFill>
            </a:endParaRPr>
          </a:p>
          <a:p>
            <a:r>
              <a:rPr lang="en-SG" sz="2800" dirty="0" smtClean="0"/>
              <a:t>Longitudinal waves can also be represented using </a:t>
            </a:r>
            <a:r>
              <a:rPr lang="en-SG" sz="2800" u="sng" dirty="0" err="1" smtClean="0">
                <a:solidFill>
                  <a:srgbClr val="FF0000"/>
                </a:solidFill>
              </a:rPr>
              <a:t>wavefronts</a:t>
            </a:r>
            <a:r>
              <a:rPr lang="en-SG" sz="2800" u="sng" dirty="0" smtClean="0">
                <a:solidFill>
                  <a:srgbClr val="FF0000"/>
                </a:solidFill>
              </a:rPr>
              <a:t> </a:t>
            </a:r>
            <a:r>
              <a:rPr lang="en-SG" sz="2800" dirty="0" smtClean="0"/>
              <a:t>(represent compressions instead of crests)</a:t>
            </a: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2761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500" dirty="0">
                <a:solidFill>
                  <a:srgbClr val="2F5897"/>
                </a:solidFill>
              </a:rPr>
              <a:t>Comparison between Transverse and Longitudinal Waves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Differences:</a:t>
            </a:r>
            <a:endParaRPr lang="en-SG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437988"/>
              </p:ext>
            </p:extLst>
          </p:nvPr>
        </p:nvGraphicFramePr>
        <p:xfrm>
          <a:off x="683568" y="2564904"/>
          <a:ext cx="7632848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38164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400" dirty="0" smtClean="0"/>
                        <a:t>Transverse Waves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2400" dirty="0" smtClean="0"/>
                        <a:t>Longitudinal Waves</a:t>
                      </a:r>
                      <a:endParaRPr lang="en-S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400" dirty="0" smtClean="0"/>
                        <a:t>Wave direction is perpendicular to vibration</a:t>
                      </a:r>
                      <a:r>
                        <a:rPr lang="en-SG" sz="2400" baseline="0" dirty="0" smtClean="0"/>
                        <a:t> direction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2400" dirty="0" smtClean="0"/>
                        <a:t>Wave direction is parallel to vibration</a:t>
                      </a:r>
                      <a:r>
                        <a:rPr lang="en-SG" sz="2400" baseline="0" dirty="0" smtClean="0"/>
                        <a:t> direction</a:t>
                      </a:r>
                      <a:endParaRPr lang="en-S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400" dirty="0" smtClean="0"/>
                        <a:t>Crests and Troughs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2400" dirty="0" smtClean="0"/>
                        <a:t>Compressions and Rarefactions</a:t>
                      </a:r>
                      <a:endParaRPr lang="en-SG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400" dirty="0" smtClean="0"/>
                        <a:t>Surface Water</a:t>
                      </a:r>
                      <a:r>
                        <a:rPr lang="en-SG" sz="2400" baseline="0" dirty="0" smtClean="0"/>
                        <a:t> Waves, Waves on a string, EM Waves</a:t>
                      </a:r>
                      <a:endParaRPr lang="en-S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2400" dirty="0" smtClean="0"/>
                        <a:t>Sound waves,</a:t>
                      </a:r>
                      <a:r>
                        <a:rPr lang="en-SG" sz="2400" baseline="0" dirty="0" smtClean="0"/>
                        <a:t> seismic waves</a:t>
                      </a:r>
                      <a:endParaRPr lang="en-SG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384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Summary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Longitudinal Waves are waves direction of wave is parallel to direction of vibrations</a:t>
            </a:r>
          </a:p>
          <a:p>
            <a:r>
              <a:rPr lang="en-SG" dirty="0" smtClean="0"/>
              <a:t>Compressions and Rarefactions</a:t>
            </a:r>
          </a:p>
          <a:p>
            <a:r>
              <a:rPr lang="en-SG" dirty="0" smtClean="0"/>
              <a:t>Examples of Transverse and Longitudinal Waves</a:t>
            </a:r>
          </a:p>
          <a:p>
            <a:r>
              <a:rPr lang="en-SG" dirty="0" smtClean="0"/>
              <a:t>Compare and contrast between transverse and longitudinal waves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19068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smtClean="0"/>
              <a:t>Assignment 13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TYS Topic 12</a:t>
            </a:r>
          </a:p>
          <a:p>
            <a:r>
              <a:rPr lang="en-SG" dirty="0" smtClean="0"/>
              <a:t>Paper 1 Qn 2, 3, 5, 7, 8, 11</a:t>
            </a:r>
            <a:endParaRPr lang="en-SG" dirty="0"/>
          </a:p>
          <a:p>
            <a:r>
              <a:rPr lang="en-SG" dirty="0" smtClean="0"/>
              <a:t>Paper 2 Qn 5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924909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217</TotalTime>
  <Words>1367</Words>
  <Application>Microsoft Office PowerPoint</Application>
  <PresentationFormat>On-screen Show (4:3)</PresentationFormat>
  <Paragraphs>173</Paragraphs>
  <Slides>34</Slides>
  <Notes>1</Notes>
  <HiddenSlides>2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Flow</vt:lpstr>
      <vt:lpstr>1_Flow</vt:lpstr>
      <vt:lpstr>Properties of Waves (Part 1)</vt:lpstr>
      <vt:lpstr>Contents</vt:lpstr>
      <vt:lpstr>What is a Wave?</vt:lpstr>
      <vt:lpstr>Kallang Wave</vt:lpstr>
      <vt:lpstr>Wave Motion</vt:lpstr>
      <vt:lpstr>Wave Applet</vt:lpstr>
      <vt:lpstr>Transverse Wave</vt:lpstr>
      <vt:lpstr>Transverse Wave</vt:lpstr>
      <vt:lpstr>PowerPoint Presentation</vt:lpstr>
      <vt:lpstr>Transverse Waves</vt:lpstr>
      <vt:lpstr>Example</vt:lpstr>
      <vt:lpstr>Practice Task</vt:lpstr>
      <vt:lpstr>(no time for) Half-Time</vt:lpstr>
      <vt:lpstr>Predicting Motion of Particle</vt:lpstr>
      <vt:lpstr>Predicting Motion of Particle</vt:lpstr>
      <vt:lpstr>Exercise</vt:lpstr>
      <vt:lpstr>Wavefronts</vt:lpstr>
      <vt:lpstr>Wavefronts</vt:lpstr>
      <vt:lpstr>Wavefronts</vt:lpstr>
      <vt:lpstr>Summary</vt:lpstr>
      <vt:lpstr>Summary</vt:lpstr>
      <vt:lpstr>Properties of Waves (Part 2)</vt:lpstr>
      <vt:lpstr>Recall</vt:lpstr>
      <vt:lpstr>Slinky Demo</vt:lpstr>
      <vt:lpstr>Longitudinal Wave</vt:lpstr>
      <vt:lpstr>Longitudinal Wave</vt:lpstr>
      <vt:lpstr>Parts of Longitudinal Waves</vt:lpstr>
      <vt:lpstr>Parts of Longitudinal Waves</vt:lpstr>
      <vt:lpstr>Half-Time</vt:lpstr>
      <vt:lpstr>Examples of Transverse &amp; Longitudinal Waves</vt:lpstr>
      <vt:lpstr>Comparison between Transverse and Longitudinal Waves</vt:lpstr>
      <vt:lpstr>Comparison between Transverse and Longitudinal Waves</vt:lpstr>
      <vt:lpstr>Summary</vt:lpstr>
      <vt:lpstr>Assignment 13</vt:lpstr>
    </vt:vector>
  </TitlesOfParts>
  <Company>MOE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Properties of Waves</dc:title>
  <dc:creator>Administrator</dc:creator>
  <cp:lastModifiedBy>Administrator</cp:lastModifiedBy>
  <cp:revision>18</cp:revision>
  <dcterms:created xsi:type="dcterms:W3CDTF">2013-10-08T13:01:28Z</dcterms:created>
  <dcterms:modified xsi:type="dcterms:W3CDTF">2015-02-15T06:47:05Z</dcterms:modified>
</cp:coreProperties>
</file>